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0" r:id="rId1"/>
  </p:sldMasterIdLst>
  <p:sldIdLst>
    <p:sldId id="256" r:id="rId2"/>
    <p:sldId id="297" r:id="rId3"/>
    <p:sldId id="298" r:id="rId4"/>
    <p:sldId id="299" r:id="rId5"/>
    <p:sldId id="300" r:id="rId6"/>
    <p:sldId id="301" r:id="rId7"/>
    <p:sldId id="289" r:id="rId8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79" autoAdjust="0"/>
    <p:restoredTop sz="94676" autoAdjust="0"/>
  </p:normalViewPr>
  <p:slideViewPr>
    <p:cSldViewPr>
      <p:cViewPr varScale="1">
        <p:scale>
          <a:sx n="70" d="100"/>
          <a:sy n="70" d="100"/>
        </p:scale>
        <p:origin x="1380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70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DF7AD-DAE8-48E1-AED8-B4FE6A69DADD}" type="datetimeFigureOut">
              <a:rPr lang="fa-IR" smtClean="0"/>
              <a:pPr/>
              <a:t>02/07/1437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6B95B-D362-4AC8-A6D1-DF1BB1DFA8E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DF7AD-DAE8-48E1-AED8-B4FE6A69DADD}" type="datetimeFigureOut">
              <a:rPr lang="fa-IR" smtClean="0"/>
              <a:pPr/>
              <a:t>02/07/1437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6B95B-D362-4AC8-A6D1-DF1BB1DFA8E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DF7AD-DAE8-48E1-AED8-B4FE6A69DADD}" type="datetimeFigureOut">
              <a:rPr lang="fa-IR" smtClean="0"/>
              <a:pPr/>
              <a:t>02/07/1437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6B95B-D362-4AC8-A6D1-DF1BB1DFA8EF}" type="slidenum">
              <a:rPr lang="fa-IR" smtClean="0"/>
              <a:pPr/>
              <a:t>‹#›</a:t>
            </a:fld>
            <a:endParaRPr lang="fa-IR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DF7AD-DAE8-48E1-AED8-B4FE6A69DADD}" type="datetimeFigureOut">
              <a:rPr lang="fa-IR" smtClean="0"/>
              <a:pPr/>
              <a:t>02/07/1437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6B95B-D362-4AC8-A6D1-DF1BB1DFA8EF}" type="slidenum">
              <a:rPr lang="fa-IR" smtClean="0"/>
              <a:pPr/>
              <a:t>‹#›</a:t>
            </a:fld>
            <a:endParaRPr lang="fa-IR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" y="6400800"/>
            <a:ext cx="750724" cy="457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DF7AD-DAE8-48E1-AED8-B4FE6A69DADD}" type="datetimeFigureOut">
              <a:rPr lang="fa-IR" smtClean="0"/>
              <a:pPr/>
              <a:t>02/07/1437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6B95B-D362-4AC8-A6D1-DF1BB1DFA8E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DF7AD-DAE8-48E1-AED8-B4FE6A69DADD}" type="datetimeFigureOut">
              <a:rPr lang="fa-IR" smtClean="0"/>
              <a:pPr/>
              <a:t>02/07/1437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6B95B-D362-4AC8-A6D1-DF1BB1DFA8EF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DF7AD-DAE8-48E1-AED8-B4FE6A69DADD}" type="datetimeFigureOut">
              <a:rPr lang="fa-IR" smtClean="0"/>
              <a:pPr/>
              <a:t>02/07/1437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6B95B-D362-4AC8-A6D1-DF1BB1DFA8E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DF7AD-DAE8-48E1-AED8-B4FE6A69DADD}" type="datetimeFigureOut">
              <a:rPr lang="fa-IR" smtClean="0"/>
              <a:pPr/>
              <a:t>02/07/1437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6B95B-D362-4AC8-A6D1-DF1BB1DFA8E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DF7AD-DAE8-48E1-AED8-B4FE6A69DADD}" type="datetimeFigureOut">
              <a:rPr lang="fa-IR" smtClean="0"/>
              <a:pPr/>
              <a:t>02/07/1437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6B95B-D362-4AC8-A6D1-DF1BB1DFA8EF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DF7AD-DAE8-48E1-AED8-B4FE6A69DADD}" type="datetimeFigureOut">
              <a:rPr lang="fa-IR" smtClean="0"/>
              <a:pPr/>
              <a:t>02/07/1437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6B95B-D362-4AC8-A6D1-DF1BB1DFA8EF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DF7AD-DAE8-48E1-AED8-B4FE6A69DADD}" type="datetimeFigureOut">
              <a:rPr lang="fa-IR" smtClean="0"/>
              <a:pPr/>
              <a:t>02/07/1437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6B95B-D362-4AC8-A6D1-DF1BB1DFA8EF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BEDF7AD-DAE8-48E1-AED8-B4FE6A69DADD}" type="datetimeFigureOut">
              <a:rPr lang="fa-IR" smtClean="0"/>
              <a:pPr/>
              <a:t>02/07/1437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F16B95B-D362-4AC8-A6D1-DF1BB1DFA8EF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natilos.ir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a-IR" sz="3200" dirty="0" smtClean="0"/>
              <a:t>رشته های تحصیلی دوره متوسطه دوم </a:t>
            </a:r>
          </a:p>
          <a:p>
            <a:pPr marL="0" indent="0" algn="ctr">
              <a:buNone/>
            </a:pPr>
            <a:r>
              <a:rPr lang="fa-IR" sz="3200" dirty="0" smtClean="0"/>
              <a:t>و</a:t>
            </a:r>
          </a:p>
          <a:p>
            <a:pPr marL="0" indent="0" algn="ctr">
              <a:buNone/>
            </a:pPr>
            <a:r>
              <a:rPr lang="fa-IR" sz="3200" dirty="0" smtClean="0"/>
              <a:t>شرایط و ضوابط ورود به آنها</a:t>
            </a:r>
            <a:endParaRPr lang="fa-IR" sz="3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solidFill>
                  <a:schemeClr val="tx1"/>
                </a:solidFill>
              </a:rPr>
              <a:t>بسمه تعالی</a:t>
            </a:r>
            <a:endParaRPr lang="fa-I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734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1" y="457200"/>
            <a:ext cx="8458200" cy="6172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a-IR" sz="3200" b="1" dirty="0" smtClean="0">
                <a:solidFill>
                  <a:schemeClr val="tx1"/>
                </a:solidFill>
              </a:rPr>
              <a:t>پایان سال نهم</a:t>
            </a:r>
          </a:p>
          <a:p>
            <a:pPr marL="0" indent="0" algn="ctr">
              <a:buNone/>
            </a:pPr>
            <a:endParaRPr lang="fa-IR" sz="28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fa-IR" sz="28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fa-IR" sz="28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fa-IR" sz="2800" b="1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fa-IR" sz="28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fa-IR" sz="28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fa-IR" sz="28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fa-IR" sz="2800" b="1" dirty="0" smtClean="0">
                <a:solidFill>
                  <a:schemeClr val="tx1"/>
                </a:solidFill>
              </a:rPr>
              <a:t>پایان سال </a:t>
            </a:r>
          </a:p>
          <a:p>
            <a:pPr marL="0" indent="0" algn="ctr">
              <a:buNone/>
            </a:pPr>
            <a:r>
              <a:rPr lang="fa-IR" sz="2800" b="1" dirty="0" smtClean="0">
                <a:solidFill>
                  <a:schemeClr val="tx1"/>
                </a:solidFill>
              </a:rPr>
              <a:t>دهم   </a:t>
            </a:r>
            <a:endParaRPr lang="fa-IR" sz="2800" b="1" dirty="0">
              <a:solidFill>
                <a:schemeClr val="tx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45719"/>
          </a:xfrm>
        </p:spPr>
        <p:txBody>
          <a:bodyPr>
            <a:normAutofit fontScale="90000"/>
          </a:bodyPr>
          <a:lstStyle/>
          <a:p>
            <a:endParaRPr lang="fa-IR" dirty="0"/>
          </a:p>
        </p:txBody>
      </p:sp>
      <p:sp>
        <p:nvSpPr>
          <p:cNvPr id="12" name="Right Arrow 11"/>
          <p:cNvSpPr/>
          <p:nvPr/>
        </p:nvSpPr>
        <p:spPr>
          <a:xfrm rot="8396150">
            <a:off x="2265112" y="1401360"/>
            <a:ext cx="1749376" cy="336148"/>
          </a:xfrm>
          <a:prstGeom prst="right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4" name="Right Arrow 13"/>
          <p:cNvSpPr/>
          <p:nvPr/>
        </p:nvSpPr>
        <p:spPr>
          <a:xfrm rot="2998169">
            <a:off x="5174393" y="1487594"/>
            <a:ext cx="1749376" cy="336148"/>
          </a:xfrm>
          <a:prstGeom prst="right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5" name="Right Arrow 14"/>
          <p:cNvSpPr/>
          <p:nvPr/>
        </p:nvSpPr>
        <p:spPr>
          <a:xfrm rot="6689898">
            <a:off x="3042712" y="1783253"/>
            <a:ext cx="1749376" cy="336148"/>
          </a:xfrm>
          <a:prstGeom prst="right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6" name="Right Arrow 15"/>
          <p:cNvSpPr/>
          <p:nvPr/>
        </p:nvSpPr>
        <p:spPr>
          <a:xfrm rot="4034221">
            <a:off x="4221749" y="1757644"/>
            <a:ext cx="1749376" cy="336148"/>
          </a:xfrm>
          <a:prstGeom prst="right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17" name="Oval 16"/>
          <p:cNvSpPr/>
          <p:nvPr/>
        </p:nvSpPr>
        <p:spPr>
          <a:xfrm>
            <a:off x="1143000" y="2150509"/>
            <a:ext cx="1820029" cy="1293604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chemeClr val="tx1"/>
                </a:solidFill>
              </a:rPr>
              <a:t>فنی حرفه ای-کاردانش</a:t>
            </a:r>
            <a:endParaRPr lang="fa-IR" sz="2000" b="1" dirty="0">
              <a:solidFill>
                <a:schemeClr val="tx1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2782990" y="2826757"/>
            <a:ext cx="1820029" cy="1293604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chemeClr val="tx1"/>
                </a:solidFill>
              </a:rPr>
              <a:t>علوم و معارف اسلامی</a:t>
            </a:r>
            <a:endParaRPr lang="fa-IR" sz="2000" b="1" dirty="0">
              <a:solidFill>
                <a:schemeClr val="tx1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4679840" y="2788197"/>
            <a:ext cx="1820029" cy="1293604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chemeClr val="tx1"/>
                </a:solidFill>
              </a:rPr>
              <a:t>ادبیات و علوم انسانی</a:t>
            </a:r>
            <a:endParaRPr lang="fa-IR" sz="2000" b="1" dirty="0">
              <a:solidFill>
                <a:schemeClr val="tx1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6629400" y="2141395"/>
            <a:ext cx="1820029" cy="1293604"/>
          </a:xfrm>
          <a:prstGeom prst="ellipse">
            <a:avLst/>
          </a:prstGeom>
          <a:solidFill>
            <a:schemeClr val="accent5">
              <a:lumMod val="60000"/>
              <a:lumOff val="40000"/>
              <a:alpha val="8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 smtClean="0">
                <a:solidFill>
                  <a:schemeClr val="tx1"/>
                </a:solidFill>
              </a:rPr>
              <a:t>علوم پایه</a:t>
            </a:r>
          </a:p>
          <a:p>
            <a:pPr algn="ctr"/>
            <a:r>
              <a:rPr lang="fa-IR" sz="2000" b="1" dirty="0" smtClean="0">
                <a:solidFill>
                  <a:schemeClr val="tx1"/>
                </a:solidFill>
              </a:rPr>
              <a:t>(ریاضی-تجربی)</a:t>
            </a:r>
            <a:endParaRPr lang="fa-IR" sz="2000" b="1" dirty="0">
              <a:solidFill>
                <a:schemeClr val="tx1"/>
              </a:solidFill>
            </a:endParaRPr>
          </a:p>
        </p:txBody>
      </p:sp>
      <p:sp>
        <p:nvSpPr>
          <p:cNvPr id="21" name="Right Arrow 20"/>
          <p:cNvSpPr/>
          <p:nvPr/>
        </p:nvSpPr>
        <p:spPr>
          <a:xfrm rot="7039389">
            <a:off x="351321" y="4145833"/>
            <a:ext cx="1749376" cy="336148"/>
          </a:xfrm>
          <a:prstGeom prst="right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2" name="Right Arrow 21"/>
          <p:cNvSpPr/>
          <p:nvPr/>
        </p:nvSpPr>
        <p:spPr>
          <a:xfrm rot="3989209">
            <a:off x="7238579" y="4165498"/>
            <a:ext cx="1749376" cy="336148"/>
          </a:xfrm>
          <a:prstGeom prst="right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4" name="Oval 23"/>
          <p:cNvSpPr/>
          <p:nvPr/>
        </p:nvSpPr>
        <p:spPr>
          <a:xfrm>
            <a:off x="5310313" y="5132070"/>
            <a:ext cx="1820029" cy="1293604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3200" b="1" dirty="0" smtClean="0">
                <a:solidFill>
                  <a:schemeClr val="tx1"/>
                </a:solidFill>
              </a:rPr>
              <a:t>تجربی</a:t>
            </a:r>
            <a:endParaRPr lang="fa-IR" sz="3200" b="1" dirty="0">
              <a:solidFill>
                <a:schemeClr val="tx1"/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7239000" y="5168155"/>
            <a:ext cx="1820029" cy="1293604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3200" b="1" dirty="0" smtClean="0">
                <a:solidFill>
                  <a:schemeClr val="tx1"/>
                </a:solidFill>
              </a:rPr>
              <a:t>ریاضی</a:t>
            </a:r>
            <a:endParaRPr lang="fa-IR" sz="3200" b="1" dirty="0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1895874" y="5168155"/>
            <a:ext cx="1820029" cy="1293604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800" b="1" dirty="0" smtClean="0">
                <a:solidFill>
                  <a:schemeClr val="tx1"/>
                </a:solidFill>
              </a:rPr>
              <a:t>کاردانش</a:t>
            </a:r>
            <a:endParaRPr lang="fa-IR" sz="2800" b="1" dirty="0">
              <a:solidFill>
                <a:schemeClr val="tx1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-9740" y="5105400"/>
            <a:ext cx="1820029" cy="1293604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400" b="1" dirty="0" smtClean="0">
                <a:solidFill>
                  <a:schemeClr val="tx1"/>
                </a:solidFill>
              </a:rPr>
              <a:t>فنی - حرفه ای</a:t>
            </a:r>
            <a:endParaRPr lang="fa-IR" sz="2400" b="1" dirty="0">
              <a:solidFill>
                <a:schemeClr val="tx1"/>
              </a:solidFill>
            </a:endParaRPr>
          </a:p>
        </p:txBody>
      </p:sp>
      <p:sp>
        <p:nvSpPr>
          <p:cNvPr id="29" name="Right Arrow 28"/>
          <p:cNvSpPr/>
          <p:nvPr/>
        </p:nvSpPr>
        <p:spPr>
          <a:xfrm rot="4413881">
            <a:off x="1344285" y="4207258"/>
            <a:ext cx="1749376" cy="336148"/>
          </a:xfrm>
          <a:prstGeom prst="right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0" name="Right Arrow 29"/>
          <p:cNvSpPr/>
          <p:nvPr/>
        </p:nvSpPr>
        <p:spPr>
          <a:xfrm rot="6414442">
            <a:off x="6263274" y="4223903"/>
            <a:ext cx="1749376" cy="336148"/>
          </a:xfrm>
          <a:prstGeom prst="rightArrow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1" name="Right Arrow 30"/>
          <p:cNvSpPr/>
          <p:nvPr/>
        </p:nvSpPr>
        <p:spPr>
          <a:xfrm>
            <a:off x="5181601" y="4674870"/>
            <a:ext cx="1447800" cy="381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2" name="Right Arrow 31"/>
          <p:cNvSpPr/>
          <p:nvPr/>
        </p:nvSpPr>
        <p:spPr>
          <a:xfrm rot="10800000">
            <a:off x="2655218" y="4674871"/>
            <a:ext cx="1262181" cy="3810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87065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29" grpId="0" animBg="1"/>
      <p:bldP spid="30" grpId="0" animBg="1"/>
      <p:bldP spid="31" grpId="0" animBg="1"/>
      <p:bldP spid="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1219200"/>
            <a:ext cx="7408333" cy="5410200"/>
          </a:xfrm>
        </p:spPr>
        <p:txBody>
          <a:bodyPr/>
          <a:lstStyle/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28472"/>
          </a:xfrm>
        </p:spPr>
        <p:txBody>
          <a:bodyPr>
            <a:normAutofit fontScale="90000"/>
          </a:bodyPr>
          <a:lstStyle/>
          <a:p>
            <a:r>
              <a:rPr lang="fa-IR" dirty="0" smtClean="0">
                <a:solidFill>
                  <a:schemeClr val="tx1"/>
                </a:solidFill>
              </a:rPr>
              <a:t/>
            </a:r>
            <a:br>
              <a:rPr lang="fa-IR" dirty="0" smtClean="0">
                <a:solidFill>
                  <a:schemeClr val="tx1"/>
                </a:solidFill>
              </a:rPr>
            </a:br>
            <a:r>
              <a:rPr lang="fa-IR" dirty="0" smtClean="0">
                <a:solidFill>
                  <a:schemeClr val="tx1"/>
                </a:solidFill>
              </a:rPr>
              <a:t>شرایط </a:t>
            </a:r>
            <a:r>
              <a:rPr lang="fa-IR" dirty="0">
                <a:solidFill>
                  <a:schemeClr val="tx1"/>
                </a:solidFill>
              </a:rPr>
              <a:t>ورود به علوم پایه</a:t>
            </a:r>
            <a:r>
              <a:rPr lang="fa-IR" dirty="0"/>
              <a:t/>
            </a:r>
            <a:br>
              <a:rPr lang="fa-IR" dirty="0"/>
            </a:br>
            <a:endParaRPr lang="fa-IR" dirty="0"/>
          </a:p>
        </p:txBody>
      </p:sp>
      <p:sp>
        <p:nvSpPr>
          <p:cNvPr id="4" name="Oval 3"/>
          <p:cNvSpPr/>
          <p:nvPr/>
        </p:nvSpPr>
        <p:spPr>
          <a:xfrm>
            <a:off x="4610100" y="1985010"/>
            <a:ext cx="3543300" cy="20574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/>
            <a:r>
              <a:rPr lang="fa-IR" b="1" dirty="0">
                <a:solidFill>
                  <a:schemeClr val="tx1"/>
                </a:solidFill>
              </a:rPr>
              <a:t>مجموع سه نمره پذیرفته شده خرداد یا شهریور هر یک از درس های ریاضی و علوم تجربی، در سه پایه در دوره متوسطه اول بدون ضریب کمتر از 42 نباشد.</a:t>
            </a:r>
          </a:p>
        </p:txBody>
      </p:sp>
      <p:sp>
        <p:nvSpPr>
          <p:cNvPr id="7" name="Oval 6"/>
          <p:cNvSpPr/>
          <p:nvPr/>
        </p:nvSpPr>
        <p:spPr>
          <a:xfrm>
            <a:off x="990600" y="1981200"/>
            <a:ext cx="3505200" cy="20574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>
                <a:solidFill>
                  <a:schemeClr val="tx1"/>
                </a:solidFill>
              </a:rPr>
              <a:t>نمره درس ریاضی و علوم تجربی در سه سال دوره متوسطه اول با ضریب 3 محاسبه می گردد</a:t>
            </a:r>
          </a:p>
        </p:txBody>
      </p:sp>
      <p:sp>
        <p:nvSpPr>
          <p:cNvPr id="9" name="Oval 8"/>
          <p:cNvSpPr/>
          <p:nvPr/>
        </p:nvSpPr>
        <p:spPr>
          <a:xfrm>
            <a:off x="2106930" y="3886200"/>
            <a:ext cx="4953000" cy="22098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>
                <a:solidFill>
                  <a:schemeClr val="tx1"/>
                </a:solidFill>
              </a:rPr>
              <a:t>مجموع نمرات دروس مرتبط با رشته در سه سال دوره متوسطه اول با در نظر گرفتن ضریب هر یک از دروس حداقل 252 </a:t>
            </a:r>
            <a:r>
              <a:rPr lang="fa-IR" b="1" dirty="0" smtClean="0">
                <a:solidFill>
                  <a:schemeClr val="tx1"/>
                </a:solidFill>
              </a:rPr>
              <a:t>باشد</a:t>
            </a:r>
            <a:r>
              <a:rPr lang="fa-IR" dirty="0" smtClean="0">
                <a:solidFill>
                  <a:schemeClr val="tx1"/>
                </a:solidFill>
              </a:rPr>
              <a:t>.</a:t>
            </a:r>
          </a:p>
          <a:p>
            <a:pPr algn="ctr"/>
            <a:r>
              <a:rPr lang="fa-IR" dirty="0" smtClean="0">
                <a:solidFill>
                  <a:schemeClr val="tx1"/>
                </a:solidFill>
              </a:rPr>
              <a:t>42*3+42*3=252</a:t>
            </a:r>
          </a:p>
          <a:p>
            <a:pPr algn="ctr"/>
            <a:endParaRPr lang="fa-I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225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7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257800"/>
          </a:xfrm>
        </p:spPr>
        <p:txBody>
          <a:bodyPr/>
          <a:lstStyle/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33272"/>
          </a:xfrm>
        </p:spPr>
        <p:txBody>
          <a:bodyPr/>
          <a:lstStyle/>
          <a:p>
            <a:r>
              <a:rPr lang="fa-IR" dirty="0" smtClean="0">
                <a:solidFill>
                  <a:schemeClr val="tx1"/>
                </a:solidFill>
              </a:rPr>
              <a:t>شرایط ورود به رشته </a:t>
            </a:r>
            <a:r>
              <a:rPr lang="fa-IR" dirty="0">
                <a:solidFill>
                  <a:schemeClr val="tx1"/>
                </a:solidFill>
              </a:rPr>
              <a:t>ادبیات و علوم انسانی</a:t>
            </a:r>
          </a:p>
        </p:txBody>
      </p:sp>
      <p:sp>
        <p:nvSpPr>
          <p:cNvPr id="6" name="Oval 5"/>
          <p:cNvSpPr/>
          <p:nvPr/>
        </p:nvSpPr>
        <p:spPr>
          <a:xfrm>
            <a:off x="4667250" y="1295400"/>
            <a:ext cx="4114800" cy="21336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>
                <a:solidFill>
                  <a:schemeClr val="tx1"/>
                </a:solidFill>
              </a:rPr>
              <a:t>مجموع سه نمره پذیرفته شده خرداد یا شهریور در هر یک از درس های زبان و ادبیات فارسی، عربی و مطالعات اجتماعی در سه پایه دوره متوسطه اول بدون ضریب کمتر از 42 نباشد</a:t>
            </a:r>
          </a:p>
        </p:txBody>
      </p:sp>
      <p:sp>
        <p:nvSpPr>
          <p:cNvPr id="7" name="Oval 6"/>
          <p:cNvSpPr/>
          <p:nvPr/>
        </p:nvSpPr>
        <p:spPr>
          <a:xfrm>
            <a:off x="5181600" y="4800600"/>
            <a:ext cx="2438400" cy="184023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>
                <a:solidFill>
                  <a:schemeClr val="tx1"/>
                </a:solidFill>
              </a:rPr>
              <a:t>نمره درس عربی در سه سال دوره متوسطه اول با ضریب 2 محاسبه می شود</a:t>
            </a:r>
          </a:p>
        </p:txBody>
      </p:sp>
      <p:sp>
        <p:nvSpPr>
          <p:cNvPr id="8" name="Oval 7"/>
          <p:cNvSpPr/>
          <p:nvPr/>
        </p:nvSpPr>
        <p:spPr>
          <a:xfrm>
            <a:off x="304800" y="1371600"/>
            <a:ext cx="3429000" cy="51054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>
                <a:solidFill>
                  <a:schemeClr val="tx1"/>
                </a:solidFill>
              </a:rPr>
              <a:t>مجموع نمرات دروس مرتبط با رشته در سه سال دوره متوسطه اول با در نظر گرفتن ضریب هر یک از دروس حداقل 378 </a:t>
            </a:r>
            <a:r>
              <a:rPr lang="fa-IR" sz="2000" b="1" dirty="0" smtClean="0">
                <a:solidFill>
                  <a:schemeClr val="tx1"/>
                </a:solidFill>
              </a:rPr>
              <a:t>باشد.</a:t>
            </a:r>
          </a:p>
          <a:p>
            <a:pPr algn="ctr"/>
            <a:r>
              <a:rPr lang="fa-IR" sz="2000" b="1" dirty="0" smtClean="0">
                <a:solidFill>
                  <a:schemeClr val="tx1"/>
                </a:solidFill>
              </a:rPr>
              <a:t>42*4+42*3+42*2</a:t>
            </a:r>
          </a:p>
          <a:p>
            <a:pPr algn="ctr"/>
            <a:r>
              <a:rPr lang="fa-IR" sz="2000" b="1" dirty="0" smtClean="0">
                <a:solidFill>
                  <a:schemeClr val="tx1"/>
                </a:solidFill>
              </a:rPr>
              <a:t>378=</a:t>
            </a:r>
            <a:endParaRPr lang="fa-IR" sz="2000" b="1" dirty="0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886200" y="3179445"/>
            <a:ext cx="2438400" cy="184023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>
                <a:solidFill>
                  <a:schemeClr val="tx1"/>
                </a:solidFill>
              </a:rPr>
              <a:t>نمره درس مطالعات اجتماعی در سه سال دوره متوسطه اول با ضریب 3 محاسبه می شود.</a:t>
            </a:r>
          </a:p>
        </p:txBody>
      </p:sp>
      <p:sp>
        <p:nvSpPr>
          <p:cNvPr id="10" name="Oval 9"/>
          <p:cNvSpPr/>
          <p:nvPr/>
        </p:nvSpPr>
        <p:spPr>
          <a:xfrm>
            <a:off x="6678930" y="3352800"/>
            <a:ext cx="2438400" cy="184023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>
                <a:solidFill>
                  <a:schemeClr val="tx1"/>
                </a:solidFill>
              </a:rPr>
              <a:t>نمره درس زبان و ادبیات فارسی در سه سال دوره متوسطه اول با ضریب 4 محاسبه می شود</a:t>
            </a:r>
          </a:p>
        </p:txBody>
      </p:sp>
    </p:spTree>
    <p:extLst>
      <p:ext uri="{BB962C8B-B14F-4D97-AF65-F5344CB8AC3E}">
        <p14:creationId xmlns:p14="http://schemas.microsoft.com/office/powerpoint/2010/main" val="481581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1" y="1828800"/>
            <a:ext cx="8763000" cy="4800599"/>
          </a:xfrm>
        </p:spPr>
        <p:txBody>
          <a:bodyPr/>
          <a:lstStyle/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>
                <a:solidFill>
                  <a:schemeClr val="tx1"/>
                </a:solidFill>
              </a:rPr>
              <a:t>شرایط ورود به رشته </a:t>
            </a:r>
            <a:r>
              <a:rPr lang="fa-IR" dirty="0">
                <a:solidFill>
                  <a:schemeClr val="tx1"/>
                </a:solidFill>
              </a:rPr>
              <a:t>علوم و معارف اسلامی</a:t>
            </a:r>
          </a:p>
        </p:txBody>
      </p:sp>
      <p:sp>
        <p:nvSpPr>
          <p:cNvPr id="4" name="Oval 3"/>
          <p:cNvSpPr/>
          <p:nvPr/>
        </p:nvSpPr>
        <p:spPr>
          <a:xfrm>
            <a:off x="5162550" y="1367790"/>
            <a:ext cx="3124200" cy="1981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1600" b="1" dirty="0">
                <a:solidFill>
                  <a:srgbClr val="000000">
                    <a:lumMod val="75000"/>
                    <a:lumOff val="25000"/>
                  </a:srgbClr>
                </a:solidFill>
              </a:rPr>
              <a:t>مجموع سه نمره پذیرفته شده خرداد یا شهریور در هر یک از درس های معارف اسلامی، عربی و زبان و ادبیات فارسی در سه پایه دوره متوسطه اول بدون ضریب کمتر از 42 </a:t>
            </a:r>
            <a:r>
              <a:rPr lang="fa-IR" dirty="0">
                <a:solidFill>
                  <a:srgbClr val="000000">
                    <a:lumMod val="75000"/>
                    <a:lumOff val="25000"/>
                  </a:srgbClr>
                </a:solidFill>
              </a:rPr>
              <a:t>نباشد</a:t>
            </a:r>
            <a:endParaRPr lang="fa-IR" dirty="0"/>
          </a:p>
        </p:txBody>
      </p:sp>
      <p:sp>
        <p:nvSpPr>
          <p:cNvPr id="6" name="Oval 5"/>
          <p:cNvSpPr/>
          <p:nvPr/>
        </p:nvSpPr>
        <p:spPr>
          <a:xfrm>
            <a:off x="4956810" y="4857750"/>
            <a:ext cx="2743200" cy="1981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just">
              <a:buClr>
                <a:srgbClr val="418AB3"/>
              </a:buClr>
            </a:pPr>
            <a:r>
              <a:rPr lang="fa-IR" b="1" dirty="0">
                <a:solidFill>
                  <a:schemeClr val="tx1"/>
                </a:solidFill>
              </a:rPr>
              <a:t>نمره درس زبان و ادبیات فارسی در سه سال دوره متوسطه اول با ضریب 2 محاسبه می شود.</a:t>
            </a:r>
          </a:p>
        </p:txBody>
      </p:sp>
      <p:sp>
        <p:nvSpPr>
          <p:cNvPr id="7" name="Oval 6"/>
          <p:cNvSpPr/>
          <p:nvPr/>
        </p:nvSpPr>
        <p:spPr>
          <a:xfrm>
            <a:off x="3886200" y="3048000"/>
            <a:ext cx="2514600" cy="1981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just"/>
            <a:r>
              <a:rPr lang="fa-IR" b="1" dirty="0">
                <a:solidFill>
                  <a:schemeClr val="tx1"/>
                </a:solidFill>
              </a:rPr>
              <a:t>نمره درس عربی در سه سال دوره متوسطه اول با ضریب 3 محاسبه می شود</a:t>
            </a:r>
          </a:p>
        </p:txBody>
      </p:sp>
      <p:sp>
        <p:nvSpPr>
          <p:cNvPr id="8" name="Oval 7"/>
          <p:cNvSpPr/>
          <p:nvPr/>
        </p:nvSpPr>
        <p:spPr>
          <a:xfrm>
            <a:off x="6587490" y="3200400"/>
            <a:ext cx="2362200" cy="19812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just">
              <a:buClr>
                <a:srgbClr val="418AB3"/>
              </a:buClr>
            </a:pPr>
            <a:r>
              <a:rPr lang="fa-IR" b="1" dirty="0">
                <a:solidFill>
                  <a:schemeClr val="tx1"/>
                </a:solidFill>
              </a:rPr>
              <a:t>نمره درس معارف اسلامی در سه سال دوره متوسطه اول با ضریب 4 محاسبه می شود.</a:t>
            </a:r>
          </a:p>
        </p:txBody>
      </p:sp>
      <p:sp>
        <p:nvSpPr>
          <p:cNvPr id="9" name="Oval 8"/>
          <p:cNvSpPr/>
          <p:nvPr/>
        </p:nvSpPr>
        <p:spPr>
          <a:xfrm>
            <a:off x="152400" y="1844040"/>
            <a:ext cx="3124200" cy="455676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>
                <a:solidFill>
                  <a:schemeClr val="tx1"/>
                </a:solidFill>
              </a:rPr>
              <a:t>مجموع نمرات دروس مرتبط با رشته در سه سال دوره متوسطه اول با در نظر گرفتن ضریب هر یک از دروس حداقل 378 باشد.</a:t>
            </a:r>
          </a:p>
          <a:p>
            <a:pPr algn="ctr"/>
            <a:r>
              <a:rPr lang="fa-IR" b="1" dirty="0" smtClean="0">
                <a:solidFill>
                  <a:schemeClr val="tx1"/>
                </a:solidFill>
              </a:rPr>
              <a:t>42*4+42*3+42*2</a:t>
            </a:r>
          </a:p>
          <a:p>
            <a:pPr algn="ctr"/>
            <a:r>
              <a:rPr lang="fa-IR" b="1" smtClean="0">
                <a:solidFill>
                  <a:schemeClr val="tx1"/>
                </a:solidFill>
              </a:rPr>
              <a:t>378=</a:t>
            </a:r>
            <a:endParaRPr lang="fa-I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421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1" y="1676400"/>
            <a:ext cx="8686800" cy="5029200"/>
          </a:xfrm>
        </p:spPr>
        <p:txBody>
          <a:bodyPr/>
          <a:lstStyle/>
          <a:p>
            <a:endParaRPr lang="fa-I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33272"/>
          </a:xfrm>
        </p:spPr>
        <p:txBody>
          <a:bodyPr>
            <a:normAutofit fontScale="90000"/>
          </a:bodyPr>
          <a:lstStyle/>
          <a:p>
            <a:r>
              <a:rPr lang="fa-IR" dirty="0" smtClean="0">
                <a:solidFill>
                  <a:schemeClr val="tx1"/>
                </a:solidFill>
              </a:rPr>
              <a:t>شرایط ورود به شاخه </a:t>
            </a:r>
            <a:r>
              <a:rPr lang="fa-IR" dirty="0">
                <a:solidFill>
                  <a:schemeClr val="tx1"/>
                </a:solidFill>
              </a:rPr>
              <a:t>فنی و حرفه ای و کاردانش</a:t>
            </a:r>
          </a:p>
        </p:txBody>
      </p:sp>
      <p:sp>
        <p:nvSpPr>
          <p:cNvPr id="4" name="Oval 3"/>
          <p:cNvSpPr/>
          <p:nvPr/>
        </p:nvSpPr>
        <p:spPr>
          <a:xfrm>
            <a:off x="4575810" y="1992630"/>
            <a:ext cx="4038600" cy="22098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fa-IR" sz="2000" b="1" dirty="0">
                <a:solidFill>
                  <a:schemeClr val="tx1"/>
                </a:solidFill>
              </a:rPr>
              <a:t>مجموع سه نمره پذیرفته شده خرداد یا شهریورهر یک از درس های ریاضی، کار و فناوری در سه پایه دوره اول بدون ضریب کمتر از 36 نباشد.</a:t>
            </a:r>
          </a:p>
          <a:p>
            <a:endParaRPr lang="fa-IR" dirty="0"/>
          </a:p>
        </p:txBody>
      </p:sp>
      <p:sp>
        <p:nvSpPr>
          <p:cNvPr id="5" name="Oval 4"/>
          <p:cNvSpPr/>
          <p:nvPr/>
        </p:nvSpPr>
        <p:spPr>
          <a:xfrm>
            <a:off x="609600" y="4191000"/>
            <a:ext cx="4038600" cy="22098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b="1" dirty="0">
                <a:solidFill>
                  <a:schemeClr val="tx1"/>
                </a:solidFill>
              </a:rPr>
              <a:t>مجموع نمرات دروس مرتبط با رشته در سه سال دوره متوسطه اول با در نظر گرفتن ضریب هر یک از دروس حداقل 180 </a:t>
            </a:r>
            <a:r>
              <a:rPr lang="fa-IR" b="1" dirty="0" smtClean="0">
                <a:solidFill>
                  <a:schemeClr val="tx1"/>
                </a:solidFill>
              </a:rPr>
              <a:t>باشد.</a:t>
            </a:r>
          </a:p>
          <a:p>
            <a:pPr algn="ctr"/>
            <a:r>
              <a:rPr lang="fa-IR" b="1" dirty="0" smtClean="0">
                <a:solidFill>
                  <a:schemeClr val="tx1"/>
                </a:solidFill>
              </a:rPr>
              <a:t>36*3+36*2=180</a:t>
            </a:r>
            <a:endParaRPr lang="fa-IR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33400" y="1981200"/>
            <a:ext cx="4038600" cy="22098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>
                <a:solidFill>
                  <a:schemeClr val="tx1"/>
                </a:solidFill>
              </a:rPr>
              <a:t>نمره درس ریاضی در سه سال دوره متوسطه اول با ضریب 2 محاسبه می شود</a:t>
            </a:r>
          </a:p>
        </p:txBody>
      </p:sp>
      <p:sp>
        <p:nvSpPr>
          <p:cNvPr id="7" name="Oval 6"/>
          <p:cNvSpPr/>
          <p:nvPr/>
        </p:nvSpPr>
        <p:spPr>
          <a:xfrm>
            <a:off x="4648200" y="4191000"/>
            <a:ext cx="4038600" cy="2209800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2000" b="1" dirty="0">
                <a:solidFill>
                  <a:schemeClr val="tx1"/>
                </a:solidFill>
              </a:rPr>
              <a:t>نمره درس کار و فناوری در سه سال دوره متوسطه اول با ضریب 3 محاسبه می شود</a:t>
            </a:r>
          </a:p>
        </p:txBody>
      </p:sp>
    </p:spTree>
    <p:extLst>
      <p:ext uri="{BB962C8B-B14F-4D97-AF65-F5344CB8AC3E}">
        <p14:creationId xmlns:p14="http://schemas.microsoft.com/office/powerpoint/2010/main" val="425497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524000"/>
            <a:ext cx="7408333" cy="6400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a-IR" sz="3600" b="1" dirty="0" smtClean="0"/>
              <a:t>چه خوش است</a:t>
            </a:r>
          </a:p>
          <a:p>
            <a:pPr marL="0" indent="0" algn="ctr">
              <a:buNone/>
            </a:pPr>
            <a:r>
              <a:rPr lang="fa-IR" sz="3600" b="1" dirty="0" smtClean="0"/>
              <a:t>راز گفتن</a:t>
            </a:r>
          </a:p>
          <a:p>
            <a:pPr marL="0" indent="0" algn="ctr">
              <a:buNone/>
            </a:pPr>
            <a:r>
              <a:rPr lang="fa-IR" sz="3600" b="1" dirty="0" smtClean="0"/>
              <a:t>به حریف نکته سنجی</a:t>
            </a:r>
          </a:p>
          <a:p>
            <a:pPr marL="0" indent="0" algn="ctr">
              <a:buNone/>
            </a:pPr>
            <a:r>
              <a:rPr lang="fa-IR" sz="3600" b="1" dirty="0" smtClean="0"/>
              <a:t>که سخن </a:t>
            </a:r>
          </a:p>
          <a:p>
            <a:pPr marL="0" indent="0" algn="ctr">
              <a:buNone/>
            </a:pPr>
            <a:r>
              <a:rPr lang="fa-IR" sz="3600" b="1" dirty="0" smtClean="0"/>
              <a:t>نگفته باشی</a:t>
            </a:r>
          </a:p>
          <a:p>
            <a:pPr marL="0" indent="0" algn="ctr">
              <a:buNone/>
            </a:pPr>
            <a:r>
              <a:rPr lang="fa-IR" sz="3600" b="1" dirty="0" smtClean="0"/>
              <a:t>به سخن رسیده باشد</a:t>
            </a:r>
          </a:p>
          <a:p>
            <a:pPr marL="0" indent="0">
              <a:buNone/>
            </a:pPr>
            <a:r>
              <a:rPr lang="fa-IR" dirty="0"/>
              <a:t> </a:t>
            </a:r>
            <a:r>
              <a:rPr lang="fa-IR" dirty="0" smtClean="0"/>
              <a:t>                             </a:t>
            </a:r>
            <a:r>
              <a:rPr lang="fa-IR" dirty="0" smtClean="0"/>
              <a:t>     </a:t>
            </a:r>
            <a:r>
              <a:rPr lang="fa-IR" dirty="0" smtClean="0"/>
              <a:t>بیدل </a:t>
            </a:r>
            <a:r>
              <a:rPr lang="fa-IR" dirty="0" smtClean="0"/>
              <a:t>دهلوی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http://Natilos.ir</a:t>
            </a:r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2894392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1419</TotalTime>
  <Words>483</Words>
  <Application>Microsoft Office PowerPoint</Application>
  <PresentationFormat>On-screen Show (4:3)</PresentationFormat>
  <Paragraphs>59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Candara</vt:lpstr>
      <vt:lpstr>Symbol</vt:lpstr>
      <vt:lpstr>Waveform</vt:lpstr>
      <vt:lpstr>بسمه تعالی</vt:lpstr>
      <vt:lpstr>PowerPoint Presentation</vt:lpstr>
      <vt:lpstr> شرایط ورود به علوم پایه </vt:lpstr>
      <vt:lpstr>شرایط ورود به رشته ادبیات و علوم انسانی</vt:lpstr>
      <vt:lpstr>شرایط ورود به رشته علوم و معارف اسلامی</vt:lpstr>
      <vt:lpstr>شرایط ورود به شاخه فنی و حرفه ای و کاردانش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بسمه تعالی</dc:title>
  <dc:creator>Vaio</dc:creator>
  <cp:lastModifiedBy>MATRIS</cp:lastModifiedBy>
  <cp:revision>63</cp:revision>
  <dcterms:created xsi:type="dcterms:W3CDTF">2015-11-12T09:51:50Z</dcterms:created>
  <dcterms:modified xsi:type="dcterms:W3CDTF">2016-04-09T11:08:21Z</dcterms:modified>
</cp:coreProperties>
</file>