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289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6400800"/>
            <a:ext cx="75072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EDF7AD-DAE8-48E1-AED8-B4FE6A69DADD}" type="datetimeFigureOut">
              <a:rPr lang="fa-IR" smtClean="0"/>
              <a:pPr/>
              <a:t>02/07/1437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16B95B-D362-4AC8-A6D1-DF1BB1DFA8E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atilos.i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dirty="0" smtClean="0"/>
              <a:t>رشته های تحصیلی دوره متوسطه دوم </a:t>
            </a:r>
          </a:p>
          <a:p>
            <a:pPr marL="0" indent="0" algn="ctr">
              <a:buNone/>
            </a:pPr>
            <a:r>
              <a:rPr lang="fa-IR" sz="3200" dirty="0" smtClean="0"/>
              <a:t>و</a:t>
            </a:r>
          </a:p>
          <a:p>
            <a:pPr marL="0" indent="0" algn="ctr">
              <a:buNone/>
            </a:pPr>
            <a:r>
              <a:rPr lang="fa-IR" sz="3200" dirty="0" smtClean="0"/>
              <a:t>شرایط و ضوابط ورود به آنها</a:t>
            </a:r>
            <a:endParaRPr lang="fa-IR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بسمه تعالی</a:t>
            </a: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457200"/>
            <a:ext cx="84582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b="1" dirty="0" smtClean="0">
                <a:solidFill>
                  <a:schemeClr val="tx1"/>
                </a:solidFill>
              </a:rPr>
              <a:t>پایان سال نهم</a:t>
            </a:r>
          </a:p>
          <a:p>
            <a:pPr marL="0" indent="0" algn="ctr">
              <a:buNone/>
            </a:pPr>
            <a:endParaRPr lang="fa-I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a-IR" sz="2800" b="1" dirty="0" smtClean="0">
                <a:solidFill>
                  <a:schemeClr val="tx1"/>
                </a:solidFill>
              </a:rPr>
              <a:t>پایان سال </a:t>
            </a:r>
          </a:p>
          <a:p>
            <a:pPr marL="0" indent="0" algn="ctr">
              <a:buNone/>
            </a:pPr>
            <a:r>
              <a:rPr lang="fa-IR" sz="2800" b="1" dirty="0" smtClean="0">
                <a:solidFill>
                  <a:schemeClr val="tx1"/>
                </a:solidFill>
              </a:rPr>
              <a:t>دهم   </a:t>
            </a:r>
            <a:endParaRPr lang="fa-IR" sz="28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12" name="Right Arrow 11"/>
          <p:cNvSpPr/>
          <p:nvPr/>
        </p:nvSpPr>
        <p:spPr>
          <a:xfrm rot="8396150">
            <a:off x="2265112" y="1401360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ight Arrow 13"/>
          <p:cNvSpPr/>
          <p:nvPr/>
        </p:nvSpPr>
        <p:spPr>
          <a:xfrm rot="2998169">
            <a:off x="5174393" y="1487594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ight Arrow 14"/>
          <p:cNvSpPr/>
          <p:nvPr/>
        </p:nvSpPr>
        <p:spPr>
          <a:xfrm rot="6689898">
            <a:off x="3042712" y="1783253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ight Arrow 15"/>
          <p:cNvSpPr/>
          <p:nvPr/>
        </p:nvSpPr>
        <p:spPr>
          <a:xfrm rot="4034221">
            <a:off x="4221749" y="1757644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1143000" y="2150509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فنی حرفه ای-کاردانش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82990" y="2826757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علوم و معارف اسلامی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79840" y="2788197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ادبیات و علوم انسانی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29400" y="2141395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علوم پایه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(ریاضی-تجربی)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7039389">
            <a:off x="351321" y="4145833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Right Arrow 21"/>
          <p:cNvSpPr/>
          <p:nvPr/>
        </p:nvSpPr>
        <p:spPr>
          <a:xfrm rot="3989209">
            <a:off x="7238579" y="4165498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5310313" y="5132070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تجربی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239000" y="5168155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ریاضی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895874" y="5168155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</a:rPr>
              <a:t>کاردانش</a:t>
            </a:r>
            <a:endParaRPr lang="fa-IR" sz="2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-9740" y="5105400"/>
            <a:ext cx="1820029" cy="12936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</a:rPr>
              <a:t>فنی - حرفه ای</a:t>
            </a:r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4413881">
            <a:off x="1344285" y="4207258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ight Arrow 29"/>
          <p:cNvSpPr/>
          <p:nvPr/>
        </p:nvSpPr>
        <p:spPr>
          <a:xfrm rot="6414442">
            <a:off x="6263274" y="4223903"/>
            <a:ext cx="1749376" cy="3361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Right Arrow 30"/>
          <p:cNvSpPr/>
          <p:nvPr/>
        </p:nvSpPr>
        <p:spPr>
          <a:xfrm>
            <a:off x="5181601" y="4674870"/>
            <a:ext cx="1447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ight Arrow 31"/>
          <p:cNvSpPr/>
          <p:nvPr/>
        </p:nvSpPr>
        <p:spPr>
          <a:xfrm rot="10800000">
            <a:off x="2655218" y="4674871"/>
            <a:ext cx="1262181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706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9200"/>
            <a:ext cx="7408333" cy="54102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شرایط </a:t>
            </a:r>
            <a:r>
              <a:rPr lang="fa-IR" dirty="0">
                <a:solidFill>
                  <a:schemeClr val="tx1"/>
                </a:solidFill>
              </a:rPr>
              <a:t>ورود به علوم پایه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4610100" y="1985010"/>
            <a:ext cx="3543300" cy="2057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fa-IR" b="1" dirty="0">
                <a:solidFill>
                  <a:schemeClr val="tx1"/>
                </a:solidFill>
              </a:rPr>
              <a:t>مجموع سه نمره پذیرفته شده خرداد یا شهریور هر یک از درس های ریاضی و علوم تجربی، در سه پایه در دوره متوسطه اول بدون ضریب کمتر از 42 نباشد.</a:t>
            </a:r>
          </a:p>
        </p:txBody>
      </p:sp>
      <p:sp>
        <p:nvSpPr>
          <p:cNvPr id="7" name="Oval 6"/>
          <p:cNvSpPr/>
          <p:nvPr/>
        </p:nvSpPr>
        <p:spPr>
          <a:xfrm>
            <a:off x="990600" y="1981200"/>
            <a:ext cx="3505200" cy="2057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</a:rPr>
              <a:t>نمره درس ریاضی و علوم تجربی در سه سال دوره متوسطه اول با ضریب 3 محاسبه می گردد</a:t>
            </a:r>
          </a:p>
        </p:txBody>
      </p:sp>
      <p:sp>
        <p:nvSpPr>
          <p:cNvPr id="9" name="Oval 8"/>
          <p:cNvSpPr/>
          <p:nvPr/>
        </p:nvSpPr>
        <p:spPr>
          <a:xfrm>
            <a:off x="2106930" y="3886200"/>
            <a:ext cx="4953000" cy="2209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مجموع نمرات دروس مرتبط با رشته در سه سال دوره متوسطه اول با در نظر گرفتن ضریب هر یک از دروس حداقل 252 </a:t>
            </a:r>
            <a:r>
              <a:rPr lang="fa-IR" b="1" dirty="0" smtClean="0">
                <a:solidFill>
                  <a:schemeClr val="tx1"/>
                </a:solidFill>
              </a:rPr>
              <a:t>باشد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42*3+42*3=252</a:t>
            </a:r>
          </a:p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شرایط ورود به رشته </a:t>
            </a:r>
            <a:r>
              <a:rPr lang="fa-IR" dirty="0">
                <a:solidFill>
                  <a:schemeClr val="tx1"/>
                </a:solidFill>
              </a:rPr>
              <a:t>ادبیات و علوم انسانی</a:t>
            </a:r>
          </a:p>
        </p:txBody>
      </p:sp>
      <p:sp>
        <p:nvSpPr>
          <p:cNvPr id="6" name="Oval 5"/>
          <p:cNvSpPr/>
          <p:nvPr/>
        </p:nvSpPr>
        <p:spPr>
          <a:xfrm>
            <a:off x="4667250" y="1295400"/>
            <a:ext cx="4114800" cy="2133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مجموع سه نمره پذیرفته شده خرداد یا شهریور در هر یک از درس های زبان و ادبیات فارسی، عربی و مطالعات اجتماعی در سه پایه دوره متوسطه اول بدون ضریب کمتر از 42 نباشد</a:t>
            </a:r>
          </a:p>
        </p:txBody>
      </p:sp>
      <p:sp>
        <p:nvSpPr>
          <p:cNvPr id="7" name="Oval 6"/>
          <p:cNvSpPr/>
          <p:nvPr/>
        </p:nvSpPr>
        <p:spPr>
          <a:xfrm>
            <a:off x="5181600" y="4800600"/>
            <a:ext cx="2438400" cy="18402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نمره درس عربی در سه سال دوره متوسطه اول با ضریب 2 محاسبه می شود</a:t>
            </a:r>
          </a:p>
        </p:txBody>
      </p:sp>
      <p:sp>
        <p:nvSpPr>
          <p:cNvPr id="8" name="Oval 7"/>
          <p:cNvSpPr/>
          <p:nvPr/>
        </p:nvSpPr>
        <p:spPr>
          <a:xfrm>
            <a:off x="304800" y="1371600"/>
            <a:ext cx="3429000" cy="510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</a:rPr>
              <a:t>مجموع نمرات دروس مرتبط با رشته در سه سال دوره متوسطه اول با در نظر گرفتن ضریب هر یک از دروس حداقل 378 </a:t>
            </a:r>
            <a:r>
              <a:rPr lang="fa-IR" sz="2000" b="1" dirty="0" smtClean="0">
                <a:solidFill>
                  <a:schemeClr val="tx1"/>
                </a:solidFill>
              </a:rPr>
              <a:t>باشد.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42*4+42*3+42*2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378=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86200" y="3179445"/>
            <a:ext cx="2438400" cy="18402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نمره درس مطالعات اجتماعی در سه سال دوره متوسطه اول با ضریب 3 محاسبه می شود.</a:t>
            </a:r>
          </a:p>
        </p:txBody>
      </p:sp>
      <p:sp>
        <p:nvSpPr>
          <p:cNvPr id="10" name="Oval 9"/>
          <p:cNvSpPr/>
          <p:nvPr/>
        </p:nvSpPr>
        <p:spPr>
          <a:xfrm>
            <a:off x="6678930" y="3352800"/>
            <a:ext cx="2438400" cy="18402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نمره درس زبان و ادبیات فارسی در سه سال دوره متوسطه اول با ضریب 4 محاسبه می شود</a:t>
            </a:r>
          </a:p>
        </p:txBody>
      </p:sp>
    </p:spTree>
    <p:extLst>
      <p:ext uri="{BB962C8B-B14F-4D97-AF65-F5344CB8AC3E}">
        <p14:creationId xmlns:p14="http://schemas.microsoft.com/office/powerpoint/2010/main" val="48158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828800"/>
            <a:ext cx="8763000" cy="4800599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tx1"/>
                </a:solidFill>
              </a:rPr>
              <a:t>شرایط ورود به رشته </a:t>
            </a:r>
            <a:r>
              <a:rPr lang="fa-IR" dirty="0">
                <a:solidFill>
                  <a:schemeClr val="tx1"/>
                </a:solidFill>
              </a:rPr>
              <a:t>علوم و معارف اسلامی</a:t>
            </a:r>
          </a:p>
        </p:txBody>
      </p:sp>
      <p:sp>
        <p:nvSpPr>
          <p:cNvPr id="4" name="Oval 3"/>
          <p:cNvSpPr/>
          <p:nvPr/>
        </p:nvSpPr>
        <p:spPr>
          <a:xfrm>
            <a:off x="5162550" y="1367790"/>
            <a:ext cx="31242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مجموع سه نمره پذیرفته شده خرداد یا شهریور در هر یک از درس های معارف اسلامی، عربی و زبان و ادبیات فارسی در سه پایه دوره متوسطه اول بدون ضریب کمتر از 42 </a:t>
            </a:r>
            <a:r>
              <a:rPr lang="fa-IR" dirty="0">
                <a:solidFill>
                  <a:srgbClr val="000000">
                    <a:lumMod val="75000"/>
                    <a:lumOff val="25000"/>
                  </a:srgbClr>
                </a:solidFill>
              </a:rPr>
              <a:t>نباشد</a:t>
            </a:r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4956810" y="4857750"/>
            <a:ext cx="27432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">
              <a:buClr>
                <a:srgbClr val="418AB3"/>
              </a:buClr>
            </a:pPr>
            <a:r>
              <a:rPr lang="fa-IR" b="1" dirty="0">
                <a:solidFill>
                  <a:schemeClr val="tx1"/>
                </a:solidFill>
              </a:rPr>
              <a:t>نمره درس زبان و ادبیات فارسی در سه سال دوره متوسطه اول با ضریب 2 محاسبه می شود.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048000"/>
            <a:ext cx="25146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fa-IR" b="1" dirty="0">
                <a:solidFill>
                  <a:schemeClr val="tx1"/>
                </a:solidFill>
              </a:rPr>
              <a:t>نمره درس عربی در سه سال دوره متوسطه اول با ضریب 3 محاسبه می شود</a:t>
            </a:r>
          </a:p>
        </p:txBody>
      </p:sp>
      <p:sp>
        <p:nvSpPr>
          <p:cNvPr id="8" name="Oval 7"/>
          <p:cNvSpPr/>
          <p:nvPr/>
        </p:nvSpPr>
        <p:spPr>
          <a:xfrm>
            <a:off x="6587490" y="3200400"/>
            <a:ext cx="23622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">
              <a:buClr>
                <a:srgbClr val="418AB3"/>
              </a:buClr>
            </a:pPr>
            <a:r>
              <a:rPr lang="fa-IR" b="1" dirty="0">
                <a:solidFill>
                  <a:schemeClr val="tx1"/>
                </a:solidFill>
              </a:rPr>
              <a:t>نمره درس معارف اسلامی در سه سال دوره متوسطه اول با ضریب 4 محاسبه می شود.</a:t>
            </a:r>
          </a:p>
        </p:txBody>
      </p:sp>
      <p:sp>
        <p:nvSpPr>
          <p:cNvPr id="9" name="Oval 8"/>
          <p:cNvSpPr/>
          <p:nvPr/>
        </p:nvSpPr>
        <p:spPr>
          <a:xfrm>
            <a:off x="152400" y="1844040"/>
            <a:ext cx="3124200" cy="4556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مجموع نمرات دروس مرتبط با رشته در سه سال دوره متوسطه اول با در نظر گرفتن ضریب هر یک از دروس حداقل 378 باشد.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</a:rPr>
              <a:t>42*4+42*3+42*2</a:t>
            </a:r>
          </a:p>
          <a:p>
            <a:pPr algn="ctr"/>
            <a:r>
              <a:rPr lang="fa-IR" b="1" smtClean="0">
                <a:solidFill>
                  <a:schemeClr val="tx1"/>
                </a:solidFill>
              </a:rPr>
              <a:t>378=</a:t>
            </a:r>
            <a:endParaRPr lang="fa-I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2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676400"/>
            <a:ext cx="8686800" cy="50292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tx1"/>
                </a:solidFill>
              </a:rPr>
              <a:t>شرایط ورود به شاخه </a:t>
            </a:r>
            <a:r>
              <a:rPr lang="fa-IR" dirty="0">
                <a:solidFill>
                  <a:schemeClr val="tx1"/>
                </a:solidFill>
              </a:rPr>
              <a:t>فنی و حرفه ای و کاردانش</a:t>
            </a:r>
          </a:p>
        </p:txBody>
      </p:sp>
      <p:sp>
        <p:nvSpPr>
          <p:cNvPr id="4" name="Oval 3"/>
          <p:cNvSpPr/>
          <p:nvPr/>
        </p:nvSpPr>
        <p:spPr>
          <a:xfrm>
            <a:off x="4575810" y="1992630"/>
            <a:ext cx="4038600" cy="2209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2000" b="1" dirty="0">
                <a:solidFill>
                  <a:schemeClr val="tx1"/>
                </a:solidFill>
              </a:rPr>
              <a:t>مجموع سه نمره پذیرفته شده خرداد یا شهریورهر یک از درس های ریاضی، کار و فناوری در سه پایه دوره اول بدون ضریب کمتر از 36 نباشد.</a:t>
            </a:r>
          </a:p>
          <a:p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609600" y="4191000"/>
            <a:ext cx="4038600" cy="2209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solidFill>
                  <a:schemeClr val="tx1"/>
                </a:solidFill>
              </a:rPr>
              <a:t>مجموع نمرات دروس مرتبط با رشته در سه سال دوره متوسطه اول با در نظر گرفتن ضریب هر یک از دروس حداقل 180 </a:t>
            </a:r>
            <a:r>
              <a:rPr lang="fa-IR" b="1" dirty="0" smtClean="0">
                <a:solidFill>
                  <a:schemeClr val="tx1"/>
                </a:solidFill>
              </a:rPr>
              <a:t>باشد.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</a:rPr>
              <a:t>36*3+36*2=180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1981200"/>
            <a:ext cx="4038600" cy="2209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</a:rPr>
              <a:t>نمره درس ریاضی در سه سال دوره متوسطه اول با ضریب 2 محاسبه می شود</a:t>
            </a:r>
          </a:p>
        </p:txBody>
      </p:sp>
      <p:sp>
        <p:nvSpPr>
          <p:cNvPr id="7" name="Oval 6"/>
          <p:cNvSpPr/>
          <p:nvPr/>
        </p:nvSpPr>
        <p:spPr>
          <a:xfrm>
            <a:off x="4648200" y="4191000"/>
            <a:ext cx="4038600" cy="2209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</a:rPr>
              <a:t>نمره درس کار و فناوری در سه سال دوره متوسطه اول با ضریب 3 محاسبه می شود</a:t>
            </a:r>
          </a:p>
        </p:txBody>
      </p:sp>
    </p:spTree>
    <p:extLst>
      <p:ext uri="{BB962C8B-B14F-4D97-AF65-F5344CB8AC3E}">
        <p14:creationId xmlns:p14="http://schemas.microsoft.com/office/powerpoint/2010/main" val="4254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b="1" dirty="0" smtClean="0"/>
              <a:t>چه خوش است</a:t>
            </a:r>
          </a:p>
          <a:p>
            <a:pPr marL="0" indent="0" algn="ctr">
              <a:buNone/>
            </a:pPr>
            <a:r>
              <a:rPr lang="fa-IR" sz="3600" b="1" dirty="0" smtClean="0"/>
              <a:t>راز گفتن</a:t>
            </a:r>
          </a:p>
          <a:p>
            <a:pPr marL="0" indent="0" algn="ctr">
              <a:buNone/>
            </a:pPr>
            <a:r>
              <a:rPr lang="fa-IR" sz="3600" b="1" dirty="0" smtClean="0"/>
              <a:t>به حریف نکته سنجی</a:t>
            </a:r>
          </a:p>
          <a:p>
            <a:pPr marL="0" indent="0" algn="ctr">
              <a:buNone/>
            </a:pPr>
            <a:r>
              <a:rPr lang="fa-IR" sz="3600" b="1" dirty="0" smtClean="0"/>
              <a:t>که سخن </a:t>
            </a:r>
          </a:p>
          <a:p>
            <a:pPr marL="0" indent="0" algn="ctr">
              <a:buNone/>
            </a:pPr>
            <a:r>
              <a:rPr lang="fa-IR" sz="3600" b="1" dirty="0" smtClean="0"/>
              <a:t>نگفته باشی</a:t>
            </a:r>
          </a:p>
          <a:p>
            <a:pPr marL="0" indent="0" algn="ctr">
              <a:buNone/>
            </a:pPr>
            <a:r>
              <a:rPr lang="fa-IR" sz="3600" b="1" dirty="0" smtClean="0"/>
              <a:t>به سخن رسیده باشد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</a:t>
            </a:r>
            <a:r>
              <a:rPr lang="fa-IR" dirty="0" smtClean="0"/>
              <a:t>     </a:t>
            </a:r>
            <a:r>
              <a:rPr lang="fa-IR" dirty="0" smtClean="0"/>
              <a:t>بیدل </a:t>
            </a:r>
            <a:r>
              <a:rPr lang="fa-IR" dirty="0" smtClean="0"/>
              <a:t>دهلوی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http://Natilos.ir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9439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1419</TotalTime>
  <Words>483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Symbol</vt:lpstr>
      <vt:lpstr>Waveform</vt:lpstr>
      <vt:lpstr>بسمه تعالی</vt:lpstr>
      <vt:lpstr>PowerPoint Presentation</vt:lpstr>
      <vt:lpstr> شرایط ورود به علوم پایه </vt:lpstr>
      <vt:lpstr>شرایط ورود به رشته ادبیات و علوم انسانی</vt:lpstr>
      <vt:lpstr>شرایط ورود به رشته علوم و معارف اسلامی</vt:lpstr>
      <vt:lpstr>شرایط ورود به شاخه فنی و حرفه ای و کاردانش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Vaio</dc:creator>
  <cp:lastModifiedBy>MATRIS</cp:lastModifiedBy>
  <cp:revision>63</cp:revision>
  <dcterms:created xsi:type="dcterms:W3CDTF">2015-11-12T09:51:50Z</dcterms:created>
  <dcterms:modified xsi:type="dcterms:W3CDTF">2016-04-09T11:08:21Z</dcterms:modified>
</cp:coreProperties>
</file>